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6" r:id="rId36"/>
    <p:sldId id="1363" r:id="rId37"/>
    <p:sldId id="1383" r:id="rId38"/>
    <p:sldId id="1376" r:id="rId39"/>
    <p:sldId id="1257" r:id="rId40"/>
    <p:sldId id="1165" r:id="rId41"/>
    <p:sldId id="1342" r:id="rId42"/>
    <p:sldId id="1278" r:id="rId43"/>
    <p:sldId id="1295" r:id="rId44"/>
    <p:sldId id="1387" r:id="rId45"/>
    <p:sldId id="1388" r:id="rId46"/>
    <p:sldId id="1390" r:id="rId47"/>
    <p:sldId id="320" r:id="rId48"/>
    <p:sldId id="1391" r:id="rId49"/>
    <p:sldId id="1392" r:id="rId50"/>
    <p:sldId id="1378" r:id="rId51"/>
    <p:sldId id="355" r:id="rId52"/>
    <p:sldId id="1367" r:id="rId53"/>
    <p:sldId id="1368" r:id="rId54"/>
    <p:sldId id="1325" r:id="rId55"/>
    <p:sldId id="1316" r:id="rId56"/>
    <p:sldId id="1377" r:id="rId57"/>
    <p:sldId id="1393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39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8"/>
    <p:restoredTop sz="77855"/>
  </p:normalViewPr>
  <p:slideViewPr>
    <p:cSldViewPr snapToGrid="0" snapToObjects="1">
      <p:cViewPr varScale="1">
        <p:scale>
          <a:sx n="70" d="100"/>
          <a:sy n="70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lumian/R_Intro_Winter_20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 dirty="0"/>
              <a:t>Senior Data Scientist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to: </a:t>
            </a:r>
            <a:r>
              <a:rPr lang="en-US" sz="2800" dirty="0">
                <a:hlinkClick r:id="rId2"/>
              </a:rPr>
              <a:t>https://posit.cloud/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{Add cloud project here when set up}</a:t>
            </a:r>
          </a:p>
          <a:p>
            <a:pPr lvl="1"/>
            <a:r>
              <a:rPr lang="en-US" sz="2400" dirty="0"/>
              <a:t>First click on Save a permanent copy</a:t>
            </a:r>
            <a:endParaRPr lang="en-US" sz="2400" dirty="0">
              <a:hlinkClick r:id="rId3"/>
            </a:endParaRPr>
          </a:p>
          <a:p>
            <a:r>
              <a:rPr lang="en-US" sz="3200" dirty="0">
                <a:hlinkClick r:id="rId4"/>
              </a:rPr>
              <a:t>https://github.com/dlumian/R_Intro_Winter_2023</a:t>
            </a:r>
            <a:r>
              <a:rPr lang="en-US" sz="3200" dirty="0"/>
              <a:t> 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Posit/R Studio</a:t>
            </a:r>
          </a:p>
          <a:p>
            <a:pPr lvl="1"/>
            <a:r>
              <a:rPr lang="en-US" dirty="0"/>
              <a:t>Posit Cloud/R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1_Basic_Commands.Rmd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1_Basic_Command.Rmd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 wrangling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Click on the 2_Datasets.Rmd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base R plotting</a:t>
            </a:r>
          </a:p>
          <a:p>
            <a:endParaRPr lang="en-US" sz="3200" dirty="0"/>
          </a:p>
          <a:p>
            <a:r>
              <a:rPr lang="en-US" sz="3200" dirty="0"/>
              <a:t>We will work with the Iris dataset from Base R</a:t>
            </a:r>
            <a:endParaRPr lang="en-US" sz="2400" dirty="0"/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Recently changed to Posit</a:t>
            </a:r>
          </a:p>
          <a:p>
            <a:r>
              <a:rPr lang="en-US" dirty="0"/>
              <a:t>One stop shop for coding in 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45750"/>
            <a:ext cx="105156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10" dirty="0" err="1">
                <a:latin typeface="+mn-lt"/>
              </a:rPr>
              <a:t>dplyr</a:t>
            </a:r>
            <a:r>
              <a:rPr lang="en-US" sz="4800" b="1" spc="-110" dirty="0">
                <a:latin typeface="+mn-lt"/>
              </a:rPr>
              <a:t>: Transform your data</a:t>
            </a:r>
            <a:endParaRPr lang="en-US" sz="48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arrange(iris, </a:t>
            </a:r>
            <a:r>
              <a:rPr lang="en-US" sz="2800" dirty="0" err="1">
                <a:solidFill>
                  <a:srgbClr val="066FC0"/>
                </a:solidFill>
              </a:rPr>
              <a:t>Sepal.Length</a:t>
            </a:r>
            <a:r>
              <a:rPr lang="en-US" sz="2800" dirty="0">
                <a:solidFill>
                  <a:srgbClr val="066FC0"/>
                </a:solidFill>
              </a:rPr>
              <a:t>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1693339"/>
            <a:ext cx="10130225" cy="4067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Let’s say I want to know the average sepal length for each species. I could: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group_by_species</a:t>
            </a:r>
            <a:r>
              <a:rPr lang="en-US" sz="1800" dirty="0"/>
              <a:t> &lt;- </a:t>
            </a:r>
            <a:r>
              <a:rPr lang="en-US" sz="1800" dirty="0" err="1"/>
              <a:t>group_by</a:t>
            </a:r>
            <a:r>
              <a:rPr lang="en-US" sz="1800" dirty="0"/>
              <a:t>(iris, </a:t>
            </a:r>
            <a:r>
              <a:rPr lang="en-US" sz="1800" dirty="0" err="1"/>
              <a:t>Sepal.Length</a:t>
            </a:r>
            <a:r>
              <a:rPr lang="en-US" sz="1800" dirty="0"/>
              <a:t>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Avg_sepal_len_species</a:t>
            </a:r>
            <a:r>
              <a:rPr lang="en-US" sz="1800" dirty="0"/>
              <a:t> &lt;-summarize(</a:t>
            </a:r>
            <a:r>
              <a:rPr lang="en-US" sz="1800" dirty="0" err="1"/>
              <a:t>group_by_species</a:t>
            </a:r>
            <a:r>
              <a:rPr lang="en-US" sz="1800" dirty="0"/>
              <a:t>, mean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Or use a pipe! %&gt;%!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This allows sequential operations to be done on the same dataset: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 iris %&gt;% </a:t>
            </a:r>
            <a:r>
              <a:rPr lang="en-US" sz="1800" dirty="0" err="1"/>
              <a:t>group_by</a:t>
            </a:r>
            <a:r>
              <a:rPr lang="en-US" sz="1800" dirty="0"/>
              <a:t>(species) %&gt;% summarize(</a:t>
            </a:r>
            <a:r>
              <a:rPr lang="en-US" sz="1800" dirty="0" err="1"/>
              <a:t>new_col</a:t>
            </a:r>
            <a:r>
              <a:rPr lang="en-US" sz="1800" dirty="0"/>
              <a:t>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8969748" y="4917559"/>
            <a:ext cx="26769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Keyboard Shortcut:</a:t>
            </a:r>
          </a:p>
          <a:p>
            <a:pPr>
              <a:spcAft>
                <a:spcPts val="600"/>
              </a:spcAft>
            </a:pPr>
            <a:r>
              <a:rPr lang="en-US" sz="2000" b="1" dirty="0" err="1"/>
              <a:t>PC</a:t>
            </a:r>
            <a:r>
              <a:rPr lang="en-US" sz="2000" dirty="0" err="1"/>
              <a:t>:Ctrl+Shift+M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 err="1"/>
              <a:t>Mac</a:t>
            </a:r>
            <a:r>
              <a:rPr lang="en-US" sz="2000" dirty="0" err="1"/>
              <a:t>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F0144C-2E65-CF74-4688-8794D6EA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867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3_Data_Manipulation.Rmd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D0B3-1B8C-C8BE-5F5E-3E3459A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864850" cy="3927094"/>
          </a:xfrm>
        </p:spPr>
        <p:txBody>
          <a:bodyPr>
            <a:normAutofit/>
          </a:bodyPr>
          <a:lstStyle/>
          <a:p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iris_mutate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,”../dat</a:t>
            </a:r>
            <a:r>
              <a:rPr lang="en-US" spc="-90" dirty="0">
                <a:solidFill>
                  <a:srgbClr val="066FC0"/>
                </a:solidFill>
                <a:cs typeface="Trebuchet MS"/>
              </a:rPr>
              <a:t>a/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iris_mutate.txt",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r>
              <a:rPr lang="en-US" dirty="0" err="1"/>
              <a:t>write.table</a:t>
            </a:r>
            <a:r>
              <a:rPr lang="en-US" dirty="0"/>
              <a:t> is the command</a:t>
            </a:r>
          </a:p>
          <a:p>
            <a:r>
              <a:rPr lang="en-US" dirty="0" err="1"/>
              <a:t>iris_mutate</a:t>
            </a:r>
            <a:r>
              <a:rPr lang="en-US" dirty="0"/>
              <a:t> is the data to be written</a:t>
            </a:r>
          </a:p>
          <a:p>
            <a:r>
              <a:rPr lang="en-US" dirty="0"/>
              <a:t>“../data/</a:t>
            </a:r>
            <a:r>
              <a:rPr lang="en-US" dirty="0" err="1"/>
              <a:t>iris_mutate.txt</a:t>
            </a:r>
            <a:r>
              <a:rPr lang="en-US" dirty="0"/>
              <a:t>” is the file path to write to</a:t>
            </a:r>
          </a:p>
          <a:p>
            <a:pPr lvl="1"/>
            <a:r>
              <a:rPr lang="en-US" dirty="0"/>
              <a:t>.. means go up a directory</a:t>
            </a:r>
          </a:p>
          <a:p>
            <a:pPr lvl="1"/>
            <a:r>
              <a:rPr lang="en-US" dirty="0"/>
              <a:t>Then go into the data directory and name the file </a:t>
            </a:r>
            <a:r>
              <a:rPr lang="en-US" dirty="0" err="1"/>
              <a:t>iris_mutate.txt</a:t>
            </a:r>
            <a:endParaRPr lang="en-US" dirty="0"/>
          </a:p>
          <a:p>
            <a:r>
              <a:rPr lang="en-US" dirty="0" err="1"/>
              <a:t>row.names</a:t>
            </a:r>
            <a:r>
              <a:rPr lang="en-US" dirty="0"/>
              <a:t>=F (False, do not write row names)</a:t>
            </a:r>
          </a:p>
          <a:p>
            <a:r>
              <a:rPr lang="en-US" dirty="0"/>
              <a:t>Sep = “\t” for tab delimited data</a:t>
            </a: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4_Data_Import_and_Export.Rmd we will explore the following:</a:t>
            </a:r>
          </a:p>
          <a:p>
            <a:r>
              <a:rPr lang="en-US" dirty="0"/>
              <a:t>Save as tab delimited text</a:t>
            </a:r>
          </a:p>
          <a:p>
            <a:r>
              <a:rPr lang="en-US" dirty="0"/>
              <a:t>Save as a csv file</a:t>
            </a:r>
          </a:p>
          <a:p>
            <a:r>
              <a:rPr lang="en-US" dirty="0"/>
              <a:t>Load both tab delimited and csv files</a:t>
            </a:r>
          </a:p>
          <a:p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Pie chart</a:t>
            </a:r>
          </a:p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Box Plot</a:t>
            </a:r>
          </a:p>
          <a:p>
            <a:r>
              <a:rPr lang="en-US" dirty="0"/>
              <a:t>Heat Map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928793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b="1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r>
              <a:rPr lang="en-US" sz="3200" b="1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b="1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(iris, </a:t>
            </a:r>
            <a:r>
              <a:rPr lang="en-US" sz="3200" dirty="0" err="1"/>
              <a:t>aes</a:t>
            </a:r>
            <a:r>
              <a:rPr lang="en-US" sz="3200" dirty="0"/>
              <a:t>(x=</a:t>
            </a:r>
            <a:r>
              <a:rPr lang="en-US" sz="3200" dirty="0" err="1"/>
              <a:t>Sepal.Length</a:t>
            </a:r>
            <a:r>
              <a:rPr lang="en-US" sz="3200" dirty="0"/>
              <a:t>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58E479B-EB30-9D6A-6402-215D2397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770890"/>
            <a:ext cx="5209032" cy="520903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2711384-9F80-401C-608D-766AE2F2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5" y="2039874"/>
            <a:ext cx="4715256" cy="4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5_Data_Visualization.Rmd</a:t>
            </a:r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Posit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Studio/Posit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https://posit.cloud/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482338" cy="1389127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E47061-E21F-C773-88EE-1FE99065A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and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20482</TotalTime>
  <Words>2383</Words>
  <Application>Microsoft Macintosh PowerPoint</Application>
  <PresentationFormat>Widescreen</PresentationFormat>
  <Paragraphs>389</Paragraphs>
  <Slides>67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Studio?</vt:lpstr>
      <vt:lpstr>PowerPoint Presentation</vt:lpstr>
      <vt:lpstr>What is Posit Cloud?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1_Basic_Commands.Rmd</vt:lpstr>
      <vt:lpstr>Questions?</vt:lpstr>
      <vt:lpstr>Built-in Datasets</vt:lpstr>
      <vt:lpstr>Activity 2:  Built-in Datasets</vt:lpstr>
      <vt:lpstr>Data Manipulation</vt:lpstr>
      <vt:lpstr>What is a package?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Questions on Basic Visualizations</vt:lpstr>
      <vt:lpstr>Activity 5: Data Visualization</vt:lpstr>
      <vt:lpstr>Data Analysis in R</vt:lpstr>
      <vt:lpstr>Correlation</vt:lpstr>
      <vt:lpstr>Correlation Matrix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68</cp:revision>
  <dcterms:created xsi:type="dcterms:W3CDTF">2022-08-24T14:58:18Z</dcterms:created>
  <dcterms:modified xsi:type="dcterms:W3CDTF">2023-01-28T21:24:33Z</dcterms:modified>
</cp:coreProperties>
</file>